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7" Type="http://schemas.openxmlformats.org/officeDocument/2006/relationships/tableStyles" Target="tableStyles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2"/>
          <p:cNvSpPr/>
          <p:nvPr/>
        </p:nvSpPr>
        <p:spPr>
          <a:xfrm>
            <a:off x="443585" y="1612024"/>
            <a:ext cx="8183880" cy="2580132"/>
          </a:xfrm>
          <a:prstGeom prst="rect">
            <a:avLst/>
          </a:prstGeom>
          <a:solidFill>
            <a:srgbClr val="F2F2F2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" name="textbox 4"/>
          <p:cNvSpPr/>
          <p:nvPr/>
        </p:nvSpPr>
        <p:spPr>
          <a:xfrm>
            <a:off x="5818484" y="1889379"/>
            <a:ext cx="2570479" cy="177355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9313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67310" algn="l" rtl="0" eaLnBrk="0">
              <a:lnSpc>
                <a:spcPct val="86000"/>
              </a:lnSpc>
              <a:tabLst/>
            </a:pPr>
            <a:r>
              <a:rPr sz="1200" kern="0" spc="-20" dirty="0">
                <a:solidFill>
                  <a:srgbClr val="FF55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丰富</a:t>
            </a:r>
            <a:r>
              <a:rPr sz="1200" kern="0" spc="-20" dirty="0">
                <a:solidFill>
                  <a:srgbClr val="FF55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I/O</a:t>
            </a:r>
            <a:endParaRPr sz="1200" dirty="0">
              <a:latin typeface="Arial"/>
              <a:ea typeface="Arial"/>
              <a:cs typeface="Arial"/>
            </a:endParaRPr>
          </a:p>
          <a:p>
            <a:pPr marL="44450" algn="l" rtl="0" eaLnBrk="0">
              <a:lnSpc>
                <a:spcPts val="1404"/>
              </a:lnSpc>
              <a:spcBef>
                <a:spcPts val="378"/>
              </a:spcBef>
              <a:tabLst/>
            </a:pP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5*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Intel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千兆网口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,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6*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USB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3.0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，</a:t>
            </a:r>
            <a:endParaRPr sz="1000" dirty="0">
              <a:latin typeface="SimSun"/>
              <a:ea typeface="SimSun"/>
              <a:cs typeface="SimSun"/>
            </a:endParaRPr>
          </a:p>
          <a:p>
            <a:pPr marL="42544" algn="l" rtl="0" eaLnBrk="0">
              <a:lnSpc>
                <a:spcPts val="1404"/>
              </a:lnSpc>
              <a:spcBef>
                <a:spcPts val="4"/>
              </a:spcBef>
              <a:tabLst/>
            </a:pP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USB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2.0,6*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COM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,1*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HDMI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,1*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VG</a:t>
            </a:r>
            <a:endParaRPr sz="1000" dirty="0">
              <a:latin typeface="Arial"/>
              <a:ea typeface="Arial"/>
              <a:cs typeface="Arial"/>
            </a:endParaRPr>
          </a:p>
          <a:p>
            <a:pPr marL="38734" algn="l" rtl="0" eaLnBrk="0">
              <a:lnSpc>
                <a:spcPct val="88000"/>
              </a:lnSpc>
              <a:spcBef>
                <a:spcPts val="10"/>
              </a:spcBef>
              <a:tabLst/>
            </a:pPr>
            <a:r>
              <a:rPr sz="1000" kern="0" spc="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A</a:t>
            </a: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33019" algn="l" rtl="0" eaLnBrk="0">
              <a:lnSpc>
                <a:spcPct val="86000"/>
              </a:lnSpc>
              <a:spcBef>
                <a:spcPts val="363"/>
              </a:spcBef>
              <a:tabLst/>
            </a:pPr>
            <a:r>
              <a:rPr sz="1200" kern="0" spc="-10" dirty="0">
                <a:solidFill>
                  <a:srgbClr val="FF55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AI-BOX低功耗运算</a:t>
            </a:r>
            <a:endParaRPr sz="1200" dirty="0">
              <a:latin typeface="SimHei"/>
              <a:ea typeface="SimHei"/>
              <a:cs typeface="SimHei"/>
            </a:endParaRPr>
          </a:p>
          <a:p>
            <a:pPr algn="l" rtl="0" eaLnBrk="0">
              <a:lnSpc>
                <a:spcPct val="149000"/>
              </a:lnSpc>
              <a:tabLst/>
            </a:pPr>
            <a:endParaRPr sz="2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147000"/>
              </a:lnSpc>
              <a:spcBef>
                <a:spcPts val="2"/>
              </a:spcBef>
              <a:tabLst/>
            </a:pP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英特尔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12-14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代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Core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,多串口多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USB</a:t>
            </a:r>
            <a:r>
              <a:rPr sz="1000" kern="0" spc="5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,支持双屏</a:t>
            </a:r>
            <a:r>
              <a:rPr sz="1000" kern="0" spc="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显示,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适合人工智能控制终端</a:t>
            </a:r>
            <a:endParaRPr sz="1000" dirty="0">
              <a:latin typeface="SimHei"/>
              <a:ea typeface="SimHei"/>
              <a:cs typeface="SimHei"/>
            </a:endParaRPr>
          </a:p>
        </p:txBody>
      </p:sp>
      <p:sp>
        <p:nvSpPr>
          <p:cNvPr id="6" name="textbox 6"/>
          <p:cNvSpPr/>
          <p:nvPr/>
        </p:nvSpPr>
        <p:spPr>
          <a:xfrm>
            <a:off x="2790558" y="1895526"/>
            <a:ext cx="2288539" cy="179577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99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6000"/>
              </a:lnSpc>
              <a:tabLst/>
            </a:pPr>
            <a:r>
              <a:rPr sz="1200" kern="0" spc="70" dirty="0">
                <a:solidFill>
                  <a:srgbClr val="E94A16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低功耗</a:t>
            </a:r>
            <a:endParaRPr sz="1200" dirty="0">
              <a:latin typeface="SimHei"/>
              <a:ea typeface="SimHei"/>
              <a:cs typeface="SimHei"/>
            </a:endParaRPr>
          </a:p>
          <a:p>
            <a:pPr marL="89535" algn="l" rtl="0" eaLnBrk="0">
              <a:lnSpc>
                <a:spcPct val="141000"/>
              </a:lnSpc>
              <a:spcBef>
                <a:spcPts val="14"/>
              </a:spcBef>
              <a:tabLst/>
            </a:pPr>
            <a:r>
              <a:rPr sz="1000" kern="0" spc="10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采用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Intel</a:t>
            </a:r>
            <a:r>
              <a:rPr sz="10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®</a:t>
            </a:r>
            <a:r>
              <a:rPr sz="1000" kern="0" spc="19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0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12-14</a:t>
            </a:r>
            <a:r>
              <a:rPr sz="1000" kern="0" spc="10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代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Core</a:t>
            </a:r>
            <a:r>
              <a:rPr sz="10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</a:t>
            </a:r>
            <a:r>
              <a:rPr sz="1000" kern="0" spc="10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3/i5/i7</a:t>
            </a:r>
            <a:r>
              <a:rPr sz="1000" kern="0" spc="10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处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 </a:t>
            </a:r>
            <a:r>
              <a:rPr sz="1000" kern="0" spc="1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理器</a:t>
            </a:r>
            <a:endParaRPr sz="1000" dirty="0">
              <a:latin typeface="SimHei"/>
              <a:ea typeface="SimHei"/>
              <a:cs typeface="SimHei"/>
            </a:endParaRPr>
          </a:p>
          <a:p>
            <a:pPr algn="l" rtl="0" eaLnBrk="0">
              <a:lnSpc>
                <a:spcPct val="11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6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7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7779" algn="l" rtl="0" eaLnBrk="0">
              <a:lnSpc>
                <a:spcPct val="86000"/>
              </a:lnSpc>
              <a:spcBef>
                <a:spcPts val="367"/>
              </a:spcBef>
              <a:tabLst/>
            </a:pPr>
            <a:r>
              <a:rPr sz="1200" kern="0" spc="-20" dirty="0">
                <a:solidFill>
                  <a:srgbClr val="FF55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丰富显示</a:t>
            </a:r>
            <a:endParaRPr sz="1200" dirty="0">
              <a:latin typeface="SimHei"/>
              <a:ea typeface="SimHei"/>
              <a:cs typeface="SimHei"/>
            </a:endParaRPr>
          </a:p>
          <a:p>
            <a:pPr marL="16509" algn="l" rtl="0" eaLnBrk="0">
              <a:lnSpc>
                <a:spcPct val="140000"/>
              </a:lnSpc>
              <a:spcBef>
                <a:spcPts val="149"/>
              </a:spcBef>
              <a:tabLst/>
            </a:pP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HDMI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: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最大分辩率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4096*2160@3</a:t>
            </a:r>
            <a:r>
              <a:rPr sz="10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0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Hz  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1*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VGA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: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最大分辨率</a:t>
            </a:r>
            <a:r>
              <a:rPr sz="10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1920X1200@60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Hz</a:t>
            </a:r>
            <a:endParaRPr sz="1000" dirty="0">
              <a:latin typeface="Arial"/>
              <a:ea typeface="Arial"/>
              <a:cs typeface="Arial"/>
            </a:endParaRPr>
          </a:p>
        </p:txBody>
      </p:sp>
      <p:sp>
        <p:nvSpPr>
          <p:cNvPr id="8" name="textbox 8"/>
          <p:cNvSpPr/>
          <p:nvPr/>
        </p:nvSpPr>
        <p:spPr>
          <a:xfrm>
            <a:off x="432099" y="826161"/>
            <a:ext cx="4490720" cy="44767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69774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7000"/>
              </a:lnSpc>
              <a:tabLst/>
            </a:pPr>
            <a:r>
              <a:rPr sz="3200" kern="0" spc="-10" dirty="0">
                <a:solidFill>
                  <a:srgbClr val="E94A16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机器视觉计算平台AI-BOX</a:t>
            </a:r>
            <a:endParaRPr sz="3200" dirty="0">
              <a:latin typeface="SimHei"/>
              <a:ea typeface="SimHei"/>
              <a:cs typeface="SimHei"/>
            </a:endParaRPr>
          </a:p>
        </p:txBody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608012" y="3069827"/>
            <a:ext cx="1643883" cy="1004094"/>
          </a:xfrm>
          <a:prstGeom prst="rect">
            <a:avLst/>
          </a:prstGeom>
        </p:spPr>
      </p:pic>
      <p:sp>
        <p:nvSpPr>
          <p:cNvPr id="12" name="rect 12"/>
          <p:cNvSpPr/>
          <p:nvPr/>
        </p:nvSpPr>
        <p:spPr>
          <a:xfrm>
            <a:off x="405384" y="376428"/>
            <a:ext cx="7127747" cy="179831"/>
          </a:xfrm>
          <a:prstGeom prst="rect">
            <a:avLst/>
          </a:prstGeom>
          <a:solidFill>
            <a:srgbClr val="E94A1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369275" y="3014447"/>
            <a:ext cx="392146" cy="355095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5382217" y="1905347"/>
            <a:ext cx="390089" cy="352316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5385669" y="3010588"/>
            <a:ext cx="382659" cy="345698"/>
          </a:xfrm>
          <a:prstGeom prst="rect">
            <a:avLst/>
          </a:prstGeom>
        </p:spPr>
      </p:pic>
      <p:pic>
        <p:nvPicPr>
          <p:cNvPr id="20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2394291" y="1906848"/>
            <a:ext cx="340955" cy="3491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38185" y="17633"/>
            <a:ext cx="9105813" cy="5125866"/>
          </a:xfrm>
          <a:prstGeom prst="rect">
            <a:avLst/>
          </a:prstGeom>
        </p:spPr>
      </p:pic>
      <p:sp>
        <p:nvSpPr>
          <p:cNvPr id="24" name="textbox 24"/>
          <p:cNvSpPr/>
          <p:nvPr/>
        </p:nvSpPr>
        <p:spPr>
          <a:xfrm>
            <a:off x="1344462" y="1375423"/>
            <a:ext cx="6909434" cy="312610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0075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37465" algn="l" rtl="0" eaLnBrk="0">
              <a:lnSpc>
                <a:spcPct val="84000"/>
              </a:lnSpc>
              <a:tabLst/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LXHA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-U312S56    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                                                                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BIOS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AMI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U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900" kern="0" spc="-9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FI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B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IOS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marL="20320" algn="l" rtl="0" eaLnBrk="0">
              <a:lnSpc>
                <a:spcPct val="98000"/>
              </a:lnSpc>
              <a:spcBef>
                <a:spcPts val="548"/>
              </a:spcBef>
              <a:tabLst/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喷砂氧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化 、黑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色哑光                      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                               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系统    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W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ows</a:t>
            </a:r>
            <a:r>
              <a:rPr sz="10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7</a:t>
            </a:r>
            <a:r>
              <a:rPr sz="1200" kern="0" spc="0" baseline="-43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7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W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ows</a:t>
            </a:r>
            <a:r>
              <a:rPr sz="1000" kern="0" spc="-1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10</a:t>
            </a:r>
            <a:r>
              <a:rPr sz="1200" kern="0" spc="0" baseline="-43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700" kern="0" spc="-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W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ows</a:t>
            </a:r>
            <a:r>
              <a:rPr sz="1000" kern="0" spc="-1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11</a:t>
            </a:r>
            <a:r>
              <a:rPr sz="1200" kern="0" spc="0" baseline="-43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7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0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nux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marL="20320" algn="l" rtl="0" eaLnBrk="0">
              <a:lnSpc>
                <a:spcPct val="95000"/>
              </a:lnSpc>
              <a:spcBef>
                <a:spcPts val="603"/>
              </a:spcBef>
              <a:tabLst/>
            </a:pPr>
            <a:r>
              <a:rPr sz="1500" kern="0" spc="-30" baseline="1389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SG</a:t>
            </a:r>
            <a:r>
              <a:rPr sz="9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500" kern="0" spc="-30" baseline="1389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CC镀锌钢板机身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                                                                                       </a:t>
            </a:r>
            <a:r>
              <a:rPr sz="1500" kern="0" spc="-30" baseline="-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LAN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400" kern="0" spc="-30" baseline="-744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网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500" kern="0" spc="-30" baseline="-1389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口</a:t>
            </a:r>
            <a:r>
              <a:rPr sz="900" kern="0" spc="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400" kern="0" spc="-30" baseline="-744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：</a:t>
            </a:r>
            <a:r>
              <a:rPr sz="1400" kern="0" spc="-30" baseline="-1116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800" kern="0" spc="-30" baseline="19533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r>
              <a:rPr sz="5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500" kern="0" spc="-30" baseline="-347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700" kern="0" spc="-30" baseline="-306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nt</a:t>
            </a:r>
            <a:r>
              <a:rPr sz="1800" kern="0" spc="-30" baseline="-2893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1500" kern="0" spc="-30" baseline="-347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1100" kern="0" spc="-30" baseline="-473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⑧</a:t>
            </a:r>
            <a:r>
              <a:rPr sz="7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</a:t>
            </a:r>
            <a:r>
              <a:rPr sz="1400" kern="0" spc="-30" baseline="-744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1600" kern="0" spc="-30" baseline="-651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G</a:t>
            </a:r>
            <a:r>
              <a:rPr sz="1500" kern="0" spc="-30" baseline="-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b</a:t>
            </a:r>
            <a:r>
              <a:rPr sz="900" kern="0" spc="-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700" kern="0" spc="-30" baseline="-612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ps</a:t>
            </a:r>
            <a:r>
              <a:rPr sz="11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500" kern="0" spc="-40" baseline="-347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P</a:t>
            </a:r>
            <a:r>
              <a:rPr sz="9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500" kern="0" spc="-40" baseline="-347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Cl</a:t>
            </a:r>
            <a:r>
              <a:rPr sz="1700" kern="0" spc="-40" baseline="-306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11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500" kern="0" spc="-40" baseline="-347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1700" kern="0" spc="-40" baseline="-306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</a:t>
            </a:r>
            <a:r>
              <a:rPr sz="1500" kern="0" spc="-40" baseline="-347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h</a:t>
            </a:r>
            <a:r>
              <a:rPr sz="1800" kern="0" spc="-40" baseline="-2893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1700" kern="0" spc="-40" baseline="-306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rn</a:t>
            </a:r>
            <a:r>
              <a:rPr sz="1800" kern="0" spc="-40" baseline="-2893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1700" kern="0" spc="-40" baseline="-306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</a:t>
            </a:r>
            <a:endParaRPr sz="1700" baseline="-3064" dirty="0">
              <a:latin typeface="Microsoft YaHei"/>
              <a:ea typeface="Microsoft YaHei"/>
              <a:cs typeface="Microsoft YaHei"/>
            </a:endParaRPr>
          </a:p>
          <a:p>
            <a:pPr marL="17779" algn="l" rtl="0" eaLnBrk="0">
              <a:lnSpc>
                <a:spcPct val="100000"/>
              </a:lnSpc>
              <a:spcBef>
                <a:spcPts val="12"/>
              </a:spcBef>
              <a:tabLst/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mm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：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256x237.6x157.6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（长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x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宽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x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高）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                                            </a:t>
            </a:r>
            <a:r>
              <a:rPr sz="1500" kern="0" spc="-20" baseline="-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</a:t>
            </a:r>
            <a:r>
              <a:rPr sz="1700" kern="0" spc="-20" baseline="-612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ontΓo</a:t>
            </a:r>
            <a:r>
              <a:rPr sz="1400" kern="0" spc="-20" baseline="-744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9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500" kern="0" spc="-20" baseline="-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1700" kern="0" spc="-20" baseline="-612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eΓ</a:t>
            </a:r>
            <a:r>
              <a:rPr sz="1100" kern="0" spc="-1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200" kern="0" spc="-20" baseline="-1736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700" kern="0" spc="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500" kern="0" spc="-20" baseline="-10417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</a:t>
            </a:r>
            <a:r>
              <a:rPr sz="1300" kern="0" spc="-20" baseline="-120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J</a:t>
            </a:r>
            <a:r>
              <a:rPr sz="8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400" kern="0" spc="-20" baseline="-1116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45</a:t>
            </a:r>
            <a:endParaRPr sz="1400" baseline="-11161" dirty="0">
              <a:latin typeface="Microsoft YaHei"/>
              <a:ea typeface="Microsoft YaHei"/>
              <a:cs typeface="Microsoft YaHei"/>
            </a:endParaRPr>
          </a:p>
          <a:p>
            <a:pPr marL="17779" algn="l" rtl="0" eaLnBrk="0">
              <a:lnSpc>
                <a:spcPts val="1465"/>
              </a:lnSpc>
              <a:spcBef>
                <a:spcPts val="680"/>
              </a:spcBef>
              <a:tabLst/>
            </a:pPr>
            <a:r>
              <a:rPr sz="1300" kern="0" spc="10" baseline="-5394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采用</a:t>
            </a:r>
            <a:r>
              <a:rPr sz="1300" kern="0" spc="0" baseline="-5394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Intel</a:t>
            </a:r>
            <a:r>
              <a:rPr sz="1300" kern="0" spc="10" baseline="-5394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®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300" kern="0" spc="10" baseline="-5394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12-14</a:t>
            </a:r>
            <a:r>
              <a:rPr sz="1300" kern="0" spc="10" baseline="-5394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代</a:t>
            </a:r>
            <a:r>
              <a:rPr sz="1300" kern="0" spc="0" baseline="-5394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Core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300" kern="0" spc="0" baseline="-5394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i</a:t>
            </a:r>
            <a:r>
              <a:rPr sz="1300" kern="0" spc="10" baseline="-5394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3/i5/i7</a:t>
            </a:r>
            <a:r>
              <a:rPr sz="1300" kern="0" spc="10" baseline="-5394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处理器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                 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                                    </a:t>
            </a:r>
            <a:r>
              <a:rPr sz="1300" kern="0" spc="0" baseline="26659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:</a:t>
            </a:r>
            <a:r>
              <a:rPr sz="8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400" kern="0" spc="0" baseline="2475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400" kern="0" spc="0" baseline="2475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RS232,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400" kern="0" spc="0" baseline="2475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400" kern="0" spc="0" baseline="2475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TTL,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400" kern="0" spc="0" baseline="2475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400" kern="0" spc="0" baseline="2475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RS232/RS485/</a:t>
            </a:r>
            <a:endParaRPr sz="1400" baseline="24755" dirty="0">
              <a:latin typeface="Microsoft YaHei"/>
              <a:ea typeface="Microsoft YaHei"/>
              <a:cs typeface="Microsoft YaHei"/>
            </a:endParaRPr>
          </a:p>
          <a:p>
            <a:pPr marL="3592195" algn="l" rtl="0" eaLnBrk="0">
              <a:lnSpc>
                <a:spcPts val="1452"/>
              </a:lnSpc>
              <a:spcBef>
                <a:spcPts val="458"/>
              </a:spcBef>
              <a:tabLst/>
            </a:pPr>
            <a:r>
              <a:rPr sz="1500" kern="0" spc="0" baseline="20027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100" kern="0" spc="0" baseline="273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/</a:t>
            </a:r>
            <a:r>
              <a:rPr sz="1600" kern="0" spc="0" baseline="1877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</a:t>
            </a:r>
            <a:r>
              <a:rPr sz="1000" kern="0" spc="-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500" kern="0" spc="0" baseline="20027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接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500" kern="0" spc="0" baseline="20027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口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  </a:t>
            </a:r>
            <a:r>
              <a:rPr sz="1300" kern="0" spc="0" baseline="-8945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USB:4*USB3.0,4*USB2.0</a:t>
            </a:r>
            <a:endParaRPr sz="1300" baseline="-8945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1000"/>
              </a:lnSpc>
              <a:spcBef>
                <a:spcPts val="5"/>
              </a:spcBef>
              <a:tabLst/>
            </a:pPr>
            <a:r>
              <a:rPr sz="1400" kern="0" spc="30" baseline="-744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800" kern="0" spc="30" baseline="2604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r>
              <a:rPr sz="500" kern="0" spc="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1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nte</a:t>
            </a:r>
            <a:r>
              <a:rPr sz="9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7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®</a:t>
            </a:r>
            <a:r>
              <a:rPr sz="700" kern="0" spc="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400" kern="0" spc="-60" baseline="-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9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500" kern="0" spc="-60" baseline="-347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Gb</a:t>
            </a:r>
            <a:r>
              <a:rPr sz="900" kern="0" spc="-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700" kern="0" spc="-20" baseline="-306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ps</a:t>
            </a:r>
            <a:r>
              <a:rPr sz="1100" kern="0" spc="2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P</a:t>
            </a:r>
            <a:r>
              <a:rPr sz="1000" kern="0" spc="-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1100" kern="0" spc="2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h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ernet</a:t>
            </a:r>
            <a:r>
              <a:rPr sz="1100" kern="0" spc="1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ontΓo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ll</a:t>
            </a:r>
            <a:r>
              <a:rPr sz="11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er</a:t>
            </a:r>
            <a:r>
              <a:rPr sz="1100" kern="0" spc="-1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300" kern="0" spc="-20" baseline="-8013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8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500" kern="0" spc="-20" baseline="-347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</a:t>
            </a:r>
            <a:r>
              <a:rPr sz="1300" kern="0" spc="-20" baseline="-4006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J</a:t>
            </a:r>
            <a:r>
              <a:rPr sz="8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400" kern="0" spc="-20" baseline="-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45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                  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        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音频</a:t>
            </a:r>
            <a:r>
              <a:rPr sz="13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：</a:t>
            </a:r>
            <a:r>
              <a:rPr sz="1500" kern="0" spc="-40" baseline="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</a:t>
            </a:r>
            <a:r>
              <a:rPr sz="1700" kern="0" spc="-40" baseline="612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ea</a:t>
            </a:r>
            <a:r>
              <a:rPr sz="1500" kern="0" spc="-40" baseline="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1700" kern="0" spc="-40" baseline="612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te</a:t>
            </a:r>
            <a:r>
              <a:rPr sz="1500" kern="0" spc="-40" baseline="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k</a:t>
            </a:r>
            <a:r>
              <a:rPr sz="1100" kern="0" spc="-40" baseline="94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®</a:t>
            </a:r>
            <a:r>
              <a:rPr sz="7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 </a:t>
            </a:r>
            <a:r>
              <a:rPr sz="10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.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900" kern="0" spc="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700" kern="0" spc="-50" baseline="612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</a:t>
            </a:r>
            <a:r>
              <a:rPr sz="1500" kern="0" spc="-50" baseline="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h</a:t>
            </a:r>
            <a:r>
              <a:rPr sz="1700" kern="0" spc="-50" baseline="612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anne</a:t>
            </a:r>
            <a:r>
              <a:rPr sz="1400" kern="0" spc="-50" baseline="744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500" kern="0" spc="-50" baseline="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H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500" kern="0" spc="-60" baseline="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DA</a:t>
            </a:r>
            <a:r>
              <a:rPr sz="9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500" kern="0" spc="-60" baseline="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</a:t>
            </a:r>
            <a:r>
              <a:rPr sz="1700" kern="0" spc="-60" baseline="612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</a:t>
            </a:r>
            <a:r>
              <a:rPr sz="1500" kern="0" spc="-60" baseline="694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</a:t>
            </a:r>
            <a:r>
              <a:rPr sz="1700" kern="0" spc="-60" baseline="612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ec</a:t>
            </a:r>
            <a:r>
              <a:rPr sz="1100" kern="0" spc="-1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endParaRPr sz="800" dirty="0">
              <a:latin typeface="Microsoft YaHei"/>
              <a:ea typeface="Microsoft YaHei"/>
              <a:cs typeface="Microsoft YaHei"/>
            </a:endParaRPr>
          </a:p>
          <a:p>
            <a:pPr marL="31115" algn="l" rtl="0" eaLnBrk="0">
              <a:lnSpc>
                <a:spcPct val="87000"/>
              </a:lnSpc>
              <a:spcBef>
                <a:spcPts val="369"/>
              </a:spcBef>
              <a:tabLst/>
            </a:pPr>
            <a:r>
              <a:rPr sz="1400" kern="0" spc="-10" baseline="-37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DDR</a:t>
            </a:r>
            <a:r>
              <a:rPr sz="8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300" kern="0" spc="-10" baseline="-4006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4</a:t>
            </a:r>
            <a:r>
              <a:rPr sz="800" kern="0" spc="-1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800" kern="0" spc="-10" baseline="-651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-</a:t>
            </a:r>
            <a:r>
              <a:rPr sz="1300" kern="0" spc="-10" baseline="-4006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3200</a:t>
            </a:r>
            <a:r>
              <a:rPr sz="8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200" kern="0" spc="-10" baseline="-43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700" kern="0" spc="2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300" kern="0" spc="-10" baseline="-4006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800" kern="0" spc="-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700" kern="0" spc="-10" baseline="3720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★</a:t>
            </a:r>
            <a:r>
              <a:rPr sz="400" kern="0" spc="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S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</a:t>
            </a:r>
            <a:r>
              <a:rPr sz="900" kern="0" spc="-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4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-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DI MM </a:t>
            </a:r>
            <a:r>
              <a:rPr sz="1200" kern="0" spc="-20" baseline="-43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7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600" kern="0" spc="-20" baseline="-325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u</a:t>
            </a:r>
            <a:r>
              <a:rPr sz="1000" kern="0" spc="-9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600" kern="0" spc="-20" baseline="-325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p</a:t>
            </a:r>
            <a:r>
              <a:rPr sz="1000" kern="0" spc="1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to  </a:t>
            </a:r>
            <a:r>
              <a:rPr sz="1300" kern="0" spc="-50" baseline="-4006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64</a:t>
            </a:r>
            <a:r>
              <a:rPr sz="8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GB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                                                                </a:t>
            </a:r>
            <a:r>
              <a:rPr sz="700" kern="0" spc="100" baseline="669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-</a:t>
            </a:r>
            <a:r>
              <a:rPr sz="4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</a:t>
            </a:r>
            <a:r>
              <a:rPr sz="1600" kern="0" spc="-80" baseline="358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u</a:t>
            </a:r>
            <a:r>
              <a:rPr sz="10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</a:t>
            </a:r>
            <a:r>
              <a:rPr sz="10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</a:t>
            </a:r>
            <a:r>
              <a:rPr sz="1700" kern="0" spc="-80" baseline="27576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p</a:t>
            </a:r>
            <a:endParaRPr sz="1700" baseline="27576" dirty="0">
              <a:latin typeface="Microsoft YaHei"/>
              <a:ea typeface="Microsoft YaHei"/>
              <a:cs typeface="Microsoft YaHei"/>
            </a:endParaRPr>
          </a:p>
          <a:p>
            <a:pPr marL="4368800" algn="l" rtl="0" eaLnBrk="0">
              <a:lnSpc>
                <a:spcPct val="74000"/>
              </a:lnSpc>
              <a:spcBef>
                <a:spcPts val="4"/>
              </a:spcBef>
              <a:tabLst/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8*Programmable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GPIO</a:t>
            </a:r>
            <a:endParaRPr sz="900" dirty="0">
              <a:latin typeface="Arial"/>
              <a:ea typeface="Arial"/>
              <a:cs typeface="Arial"/>
            </a:endParaRPr>
          </a:p>
          <a:p>
            <a:pPr marL="20320" algn="l" rtl="0" eaLnBrk="0">
              <a:lnSpc>
                <a:spcPct val="92000"/>
              </a:lnSpc>
              <a:spcBef>
                <a:spcPts val="1"/>
              </a:spcBef>
              <a:tabLst/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1*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HDMI</a:t>
            </a:r>
            <a:r>
              <a:rPr sz="900" kern="0" spc="-1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900" kern="0" spc="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1</a:t>
            </a:r>
            <a:r>
              <a:rPr sz="900" kern="0" spc="-1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VGA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,</a:t>
            </a:r>
            <a:r>
              <a:rPr sz="900" kern="0" spc="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支持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双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屏异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显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27940" algn="l" rtl="0" eaLnBrk="0">
              <a:lnSpc>
                <a:spcPct val="93000"/>
              </a:lnSpc>
              <a:spcBef>
                <a:spcPts val="1381"/>
              </a:spcBef>
              <a:tabLst/>
            </a:pP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提供1*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M</a:t>
            </a:r>
            <a:r>
              <a:rPr sz="900" kern="0" spc="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SATA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2*</a:t>
            </a:r>
            <a:r>
              <a:rPr sz="900" kern="0" spc="-1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SATA</a:t>
            </a:r>
            <a:r>
              <a:rPr sz="900" kern="0" spc="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        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                           散热方式           无风扇散热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3557904" algn="l" rtl="0" eaLnBrk="0">
              <a:lnSpc>
                <a:spcPct val="92000"/>
              </a:lnSpc>
              <a:spcBef>
                <a:spcPts val="651"/>
              </a:spcBef>
              <a:tabLst/>
            </a:pP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安装方式          嵌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入式</a:t>
            </a:r>
            <a:r>
              <a:rPr sz="900" kern="0" spc="-9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或壁挂</a:t>
            </a:r>
            <a:r>
              <a:rPr sz="900" kern="0" spc="-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式安装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20320" algn="l" rtl="0" eaLnBrk="0">
              <a:lnSpc>
                <a:spcPct val="80000"/>
              </a:lnSpc>
              <a:spcBef>
                <a:spcPts val="535"/>
              </a:spcBef>
              <a:tabLst/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1*Mini-PCIe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                                                                                    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工作温</a:t>
            </a:r>
            <a:r>
              <a:rPr sz="10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度        </a:t>
            </a:r>
            <a:r>
              <a:rPr sz="10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5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-</a:t>
            </a:r>
            <a:r>
              <a:rPr sz="500" kern="0" spc="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2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10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℃</a:t>
            </a:r>
            <a:r>
              <a:rPr sz="1000" kern="0" spc="-1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1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~</a:t>
            </a:r>
            <a:r>
              <a:rPr sz="9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7</a:t>
            </a:r>
            <a:r>
              <a:rPr sz="9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℃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marL="20320" algn="l" rtl="0" eaLnBrk="0">
              <a:lnSpc>
                <a:spcPts val="1451"/>
              </a:lnSpc>
              <a:spcBef>
                <a:spcPts val="567"/>
              </a:spcBef>
              <a:tabLst/>
            </a:pPr>
            <a:r>
              <a:rPr sz="1300" kern="0" spc="10" baseline="-7305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1*</a:t>
            </a:r>
            <a:r>
              <a:rPr sz="1300" kern="0" spc="0" baseline="-7305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mSATA</a:t>
            </a:r>
            <a:r>
              <a:rPr sz="1300" kern="0" spc="10" baseline="-7305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+3G/4G,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300" kern="0" spc="0" baseline="-7305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Wifi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300" kern="0" spc="0" baseline="-7305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optional</a:t>
            </a:r>
            <a:r>
              <a:rPr sz="800" kern="0" spc="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                       </a:t>
            </a:r>
            <a:r>
              <a:rPr sz="800" kern="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                               </a:t>
            </a:r>
            <a:r>
              <a:rPr sz="1500" kern="0" spc="0" baseline="2144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工作湿度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  </a:t>
            </a:r>
            <a:r>
              <a:rPr sz="1400" kern="0" spc="0" baseline="1181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5</a:t>
            </a:r>
            <a:r>
              <a:rPr sz="1600" kern="0" spc="0" baseline="1034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%</a:t>
            </a:r>
            <a:r>
              <a:rPr sz="1500" kern="0" spc="0" baseline="110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～</a:t>
            </a:r>
            <a:r>
              <a:rPr sz="1400" kern="0" spc="0" baseline="1181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95</a:t>
            </a:r>
            <a:r>
              <a:rPr sz="900" kern="0" spc="-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600" kern="0" spc="0" baseline="1034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%</a:t>
            </a:r>
            <a:r>
              <a:rPr sz="1500" kern="0" spc="0" baseline="110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相对</a:t>
            </a:r>
            <a:r>
              <a:rPr sz="1400" kern="0" spc="0" baseline="1181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湿</a:t>
            </a:r>
            <a:r>
              <a:rPr sz="1500" kern="0" spc="0" baseline="110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度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1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，</a:t>
            </a:r>
            <a:r>
              <a:rPr sz="1300" kern="0" spc="0" baseline="1673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无</a:t>
            </a:r>
            <a:r>
              <a:rPr sz="8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400" kern="0" spc="0" baseline="15539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冷凝</a:t>
            </a:r>
            <a:endParaRPr sz="1400" baseline="15539" dirty="0">
              <a:latin typeface="Microsoft YaHei"/>
              <a:ea typeface="Microsoft YaHei"/>
              <a:cs typeface="Microsoft YaHei"/>
            </a:endParaRPr>
          </a:p>
          <a:p>
            <a:pPr algn="l" rtl="0" eaLnBrk="0">
              <a:lnSpc>
                <a:spcPct val="111000"/>
              </a:lnSpc>
              <a:tabLst/>
            </a:pPr>
            <a:endParaRPr sz="600" dirty="0">
              <a:latin typeface="Arial"/>
              <a:ea typeface="Arial"/>
              <a:cs typeface="Arial"/>
            </a:endParaRPr>
          </a:p>
          <a:p>
            <a:pPr marL="3663315" algn="l" rtl="0" eaLnBrk="0">
              <a:lnSpc>
                <a:spcPts val="1321"/>
              </a:lnSpc>
              <a:spcBef>
                <a:spcPts val="5"/>
              </a:spcBef>
              <a:tabLst/>
            </a:pPr>
            <a:r>
              <a:rPr sz="1400" kern="0" spc="0" baseline="11793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电</a:t>
            </a:r>
            <a:r>
              <a:rPr sz="9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400" kern="0" spc="0" baseline="11793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源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             </a:t>
            </a: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输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入电压：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1 00 -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</a:t>
            </a: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2</a:t>
            </a:r>
            <a:r>
              <a:rPr sz="900" kern="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0 V~,4.0-1.5A,50/60Hz</a:t>
            </a:r>
            <a:endParaRPr sz="900" dirty="0">
              <a:latin typeface="Arial"/>
              <a:ea typeface="Arial"/>
              <a:cs typeface="Arial"/>
            </a:endParaRPr>
          </a:p>
        </p:txBody>
      </p:sp>
      <p:sp>
        <p:nvSpPr>
          <p:cNvPr id="26" name="textbox 26"/>
          <p:cNvSpPr/>
          <p:nvPr/>
        </p:nvSpPr>
        <p:spPr>
          <a:xfrm>
            <a:off x="7174848" y="2221946"/>
            <a:ext cx="72389" cy="8953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2376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4000"/>
              </a:lnSpc>
              <a:tabLst/>
            </a:pPr>
            <a:r>
              <a:rPr sz="500" kern="0" spc="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endParaRPr sz="5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28" name="textbox 28"/>
          <p:cNvSpPr/>
          <p:nvPr/>
        </p:nvSpPr>
        <p:spPr>
          <a:xfrm>
            <a:off x="6738287" y="2221946"/>
            <a:ext cx="72389" cy="8953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2376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4000"/>
              </a:lnSpc>
              <a:tabLst/>
            </a:pPr>
            <a:r>
              <a:rPr sz="500" kern="0" spc="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endParaRPr sz="5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30" name="textbox 30"/>
          <p:cNvSpPr/>
          <p:nvPr/>
        </p:nvSpPr>
        <p:spPr>
          <a:xfrm>
            <a:off x="6146347" y="2221946"/>
            <a:ext cx="72389" cy="8953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2376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4000"/>
              </a:lnSpc>
              <a:tabLst/>
            </a:pPr>
            <a:r>
              <a:rPr sz="500" kern="0" spc="1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*</a:t>
            </a:r>
            <a:endParaRPr sz="5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32" name="textbox 32"/>
          <p:cNvSpPr/>
          <p:nvPr/>
        </p:nvSpPr>
        <p:spPr>
          <a:xfrm>
            <a:off x="5710452" y="2358463"/>
            <a:ext cx="348615" cy="1365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49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1000"/>
              </a:lnSpc>
              <a:tabLst/>
            </a:pPr>
            <a:r>
              <a:rPr sz="9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RS422</a:t>
            </a:r>
            <a:endParaRPr sz="9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34" name="textbox 34"/>
          <p:cNvSpPr/>
          <p:nvPr/>
        </p:nvSpPr>
        <p:spPr>
          <a:xfrm>
            <a:off x="5667231" y="2235399"/>
            <a:ext cx="302895" cy="1492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189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1000"/>
              </a:lnSpc>
              <a:tabLst/>
            </a:pPr>
            <a:r>
              <a:rPr sz="10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CO</a:t>
            </a:r>
            <a:r>
              <a:rPr sz="9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M</a:t>
            </a:r>
            <a:endParaRPr sz="9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36" name="textbox 36"/>
          <p:cNvSpPr/>
          <p:nvPr/>
        </p:nvSpPr>
        <p:spPr>
          <a:xfrm>
            <a:off x="513573" y="1378429"/>
            <a:ext cx="610869" cy="26873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7539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88264" algn="l" rtl="0" eaLnBrk="0">
              <a:lnSpc>
                <a:spcPct val="87000"/>
              </a:lnSpc>
              <a:tabLst/>
            </a:pPr>
            <a:r>
              <a:rPr sz="10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产品型号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marL="86994" algn="l" rtl="0" eaLnBrk="0">
              <a:lnSpc>
                <a:spcPct val="89000"/>
              </a:lnSpc>
              <a:spcBef>
                <a:spcPts val="600"/>
              </a:spcBef>
              <a:tabLst/>
            </a:pP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产品颜</a:t>
            </a:r>
            <a:r>
              <a:rPr sz="9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3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色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214629" algn="l" rtl="0" eaLnBrk="0">
              <a:lnSpc>
                <a:spcPct val="89000"/>
              </a:lnSpc>
              <a:spcBef>
                <a:spcPts val="706"/>
              </a:spcBef>
              <a:tabLst/>
            </a:pPr>
            <a:r>
              <a:rPr sz="900" kern="0" spc="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材质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algn="r" rtl="0" eaLnBrk="0">
              <a:lnSpc>
                <a:spcPct val="89000"/>
              </a:lnSpc>
              <a:spcBef>
                <a:spcPts val="336"/>
              </a:spcBef>
              <a:tabLst/>
            </a:pP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产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品</a:t>
            </a:r>
            <a:r>
              <a:rPr sz="900" kern="0" spc="-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尺寸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algn="l" rtl="0" eaLnBrk="0">
              <a:lnSpc>
                <a:spcPct val="10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144779" algn="l" rtl="0" eaLnBrk="0">
              <a:lnSpc>
                <a:spcPct val="88000"/>
              </a:lnSpc>
              <a:spcBef>
                <a:spcPts val="277"/>
              </a:spcBef>
              <a:tabLst/>
            </a:pP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处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理器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algn="l" rtl="0" eaLnBrk="0">
              <a:lnSpc>
                <a:spcPct val="165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marL="206375" algn="l" rtl="0" eaLnBrk="0">
              <a:lnSpc>
                <a:spcPct val="82000"/>
              </a:lnSpc>
              <a:spcBef>
                <a:spcPts val="309"/>
              </a:spcBef>
              <a:tabLst/>
            </a:pPr>
            <a:r>
              <a:rPr sz="900" kern="0" spc="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网</a:t>
            </a:r>
            <a:r>
              <a:rPr sz="1000" kern="0" spc="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口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marL="12700" indent="206375" algn="l" rtl="0" eaLnBrk="0">
              <a:lnSpc>
                <a:spcPct val="154000"/>
              </a:lnSpc>
              <a:spcBef>
                <a:spcPts val="1"/>
              </a:spcBef>
              <a:tabLst/>
            </a:pPr>
            <a:r>
              <a:rPr sz="900" kern="0" spc="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内存      </a:t>
            </a:r>
            <a:r>
              <a:rPr sz="900" kern="0" spc="5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显示功能</a:t>
            </a:r>
            <a:endParaRPr sz="900" dirty="0">
              <a:latin typeface="Microsoft YaHei"/>
              <a:ea typeface="Microsoft YaHei"/>
              <a:cs typeface="Microsoft YaHei"/>
            </a:endParaRPr>
          </a:p>
          <a:p>
            <a:pPr marL="100964" algn="l" rtl="0" eaLnBrk="0">
              <a:lnSpc>
                <a:spcPct val="89000"/>
              </a:lnSpc>
              <a:spcBef>
                <a:spcPts val="1389"/>
              </a:spcBef>
              <a:tabLst/>
            </a:pPr>
            <a:r>
              <a:rPr sz="1000" kern="0" spc="-4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储存功能</a:t>
            </a:r>
            <a:endParaRPr sz="1000" dirty="0">
              <a:latin typeface="Microsoft YaHei"/>
              <a:ea typeface="Microsoft YaHei"/>
              <a:cs typeface="Microsoft YaHei"/>
            </a:endParaRPr>
          </a:p>
          <a:p>
            <a:pPr algn="l" rtl="0" eaLnBrk="0">
              <a:lnSpc>
                <a:spcPct val="108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08000"/>
              </a:lnSpc>
              <a:tabLst/>
            </a:pPr>
            <a:endParaRPr sz="1000" dirty="0">
              <a:latin typeface="Arial"/>
              <a:ea typeface="Arial"/>
              <a:cs typeface="Arial"/>
            </a:endParaRPr>
          </a:p>
          <a:p>
            <a:pPr algn="l" rtl="0" eaLnBrk="0">
              <a:lnSpc>
                <a:spcPct val="114000"/>
              </a:lnSpc>
              <a:tabLst/>
            </a:pPr>
            <a:endParaRPr sz="200" dirty="0">
              <a:latin typeface="Arial"/>
              <a:ea typeface="Arial"/>
              <a:cs typeface="Arial"/>
            </a:endParaRPr>
          </a:p>
          <a:p>
            <a:pPr algn="r" rtl="0" eaLnBrk="0">
              <a:lnSpc>
                <a:spcPct val="90000"/>
              </a:lnSpc>
              <a:spcBef>
                <a:spcPts val="1"/>
              </a:spcBef>
              <a:tabLst/>
            </a:pPr>
            <a:r>
              <a:rPr sz="9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扩展接 口</a:t>
            </a:r>
            <a:endParaRPr sz="9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38" name="textbox 38"/>
          <p:cNvSpPr/>
          <p:nvPr/>
        </p:nvSpPr>
        <p:spPr>
          <a:xfrm>
            <a:off x="435008" y="748719"/>
            <a:ext cx="1626235" cy="48005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3667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algn="r" rtl="0" eaLnBrk="0">
              <a:lnSpc>
                <a:spcPct val="88000"/>
              </a:lnSpc>
              <a:tabLst/>
            </a:pPr>
            <a:r>
              <a:rPr sz="3400" kern="0" spc="-330" dirty="0">
                <a:solidFill>
                  <a:srgbClr val="E94716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产品规</a:t>
            </a:r>
            <a:r>
              <a:rPr sz="3400" kern="0" spc="-50" dirty="0">
                <a:solidFill>
                  <a:srgbClr val="E94716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格</a:t>
            </a:r>
            <a:endParaRPr sz="3400" dirty="0"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40" name="textbox 40"/>
          <p:cNvSpPr/>
          <p:nvPr/>
        </p:nvSpPr>
        <p:spPr>
          <a:xfrm>
            <a:off x="5709183" y="2781163"/>
            <a:ext cx="2012950" cy="18033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algn="r" rtl="0" eaLnBrk="0">
              <a:lnSpc>
                <a:spcPts val="1219"/>
              </a:lnSpc>
              <a:tabLst/>
            </a:pPr>
            <a:r>
              <a:rPr sz="1500" kern="0" spc="-10" baseline="502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w</a:t>
            </a:r>
            <a:r>
              <a:rPr sz="1300" kern="0" spc="-10" baseline="579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500" kern="0" spc="-10" baseline="502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</a:t>
            </a:r>
            <a:r>
              <a:rPr sz="1300" kern="0" spc="-10" baseline="579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h</a:t>
            </a:r>
            <a:r>
              <a:rPr sz="800" kern="0" spc="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400" kern="0" spc="-10" baseline="538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MIC</a:t>
            </a:r>
            <a:r>
              <a:rPr sz="1000" kern="0" spc="-10" baseline="7534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/</a:t>
            </a:r>
            <a:r>
              <a:rPr sz="1400" kern="0" spc="-10" baseline="5381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1300" kern="0" spc="-20" baseline="5795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500" kern="0" spc="-20" baseline="5022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ne</a:t>
            </a:r>
            <a:r>
              <a:rPr sz="1000" kern="0" spc="28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o</a:t>
            </a:r>
            <a:r>
              <a:rPr sz="1000" kern="0" spc="7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0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t  an</a:t>
            </a:r>
            <a:r>
              <a:rPr sz="8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d</a:t>
            </a:r>
            <a:r>
              <a:rPr sz="800" kern="0" spc="6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900" kern="0" spc="-2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A</a:t>
            </a:r>
            <a:r>
              <a:rPr sz="9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000" kern="0" spc="-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m</a:t>
            </a:r>
            <a:r>
              <a:rPr sz="1000" kern="0" spc="10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 </a:t>
            </a:r>
            <a:r>
              <a:rPr sz="1400" kern="0" spc="-90" baseline="-2059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l</a:t>
            </a:r>
            <a:r>
              <a:rPr sz="1300" kern="0" spc="-90" baseline="-221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800" kern="0" spc="-1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 </a:t>
            </a:r>
            <a:r>
              <a:rPr sz="1400" kern="0" spc="-90" baseline="-2059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f</a:t>
            </a:r>
            <a:r>
              <a:rPr sz="1300" kern="0" spc="-90" baseline="-2218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i</a:t>
            </a:r>
            <a:r>
              <a:rPr sz="1000" kern="0" spc="-9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e </a:t>
            </a:r>
            <a:r>
              <a:rPr sz="1000" kern="0" spc="-10" dirty="0">
                <a:solidFill>
                  <a:srgbClr val="000000">
                    <a:alpha val="100000"/>
                  </a:srgbClr>
                </a:solidFill>
                <a:latin typeface="Microsoft YaHei"/>
                <a:ea typeface="Microsoft YaHei"/>
                <a:cs typeface="Microsoft YaHei"/>
              </a:rPr>
              <a:t>r</a:t>
            </a:r>
            <a:endParaRPr sz="1000" dirty="0">
              <a:latin typeface="Microsoft YaHei"/>
              <a:ea typeface="Microsoft YaHei"/>
              <a:cs typeface="Microsoft YaHe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595690" y="1432539"/>
            <a:ext cx="7955249" cy="2554008"/>
          </a:xfrm>
          <a:prstGeom prst="rect">
            <a:avLst/>
          </a:prstGeom>
        </p:spPr>
      </p:pic>
      <p:sp>
        <p:nvSpPr>
          <p:cNvPr id="44" name="rect 44"/>
          <p:cNvSpPr/>
          <p:nvPr/>
        </p:nvSpPr>
        <p:spPr>
          <a:xfrm>
            <a:off x="405384" y="376428"/>
            <a:ext cx="7127747" cy="179831"/>
          </a:xfrm>
          <a:prstGeom prst="rect">
            <a:avLst/>
          </a:prstGeom>
          <a:solidFill>
            <a:srgbClr val="E94A1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6" name="textbox 46"/>
          <p:cNvSpPr/>
          <p:nvPr/>
        </p:nvSpPr>
        <p:spPr>
          <a:xfrm>
            <a:off x="433727" y="702249"/>
            <a:ext cx="1639570" cy="44576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9303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6000"/>
              </a:lnSpc>
              <a:tabLst/>
            </a:pPr>
            <a:r>
              <a:rPr sz="3200" kern="0" spc="-30" dirty="0">
                <a:solidFill>
                  <a:srgbClr val="E94A16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接口说明</a:t>
            </a:r>
            <a:endParaRPr sz="3200" dirty="0">
              <a:latin typeface="SimHei"/>
              <a:ea typeface="SimHei"/>
              <a:cs typeface="SimHe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301750" y="1339850"/>
            <a:ext cx="6396121" cy="3759199"/>
          </a:xfrm>
          <a:prstGeom prst="rect">
            <a:avLst/>
          </a:prstGeom>
        </p:spPr>
      </p:pic>
      <p:sp>
        <p:nvSpPr>
          <p:cNvPr id="50" name="rect 50"/>
          <p:cNvSpPr/>
          <p:nvPr/>
        </p:nvSpPr>
        <p:spPr>
          <a:xfrm>
            <a:off x="405384" y="376428"/>
            <a:ext cx="7127747" cy="179831"/>
          </a:xfrm>
          <a:prstGeom prst="rect">
            <a:avLst/>
          </a:prstGeom>
          <a:solidFill>
            <a:srgbClr val="E94A16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2" name="textbox 52"/>
          <p:cNvSpPr/>
          <p:nvPr/>
        </p:nvSpPr>
        <p:spPr>
          <a:xfrm>
            <a:off x="409035" y="812028"/>
            <a:ext cx="1640839" cy="44005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891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85000"/>
              </a:lnSpc>
              <a:tabLst/>
            </a:pPr>
            <a:r>
              <a:rPr sz="3200" kern="0" spc="-30" dirty="0">
                <a:solidFill>
                  <a:srgbClr val="FF5500">
                    <a:alpha val="100000"/>
                  </a:srgbClr>
                </a:solidFill>
                <a:latin typeface="SimHei"/>
                <a:ea typeface="SimHei"/>
                <a:cs typeface="SimHei"/>
              </a:rPr>
              <a:t>整机尺寸</a:t>
            </a:r>
            <a:endParaRPr sz="3200" dirty="0">
              <a:latin typeface="SimHei"/>
              <a:ea typeface="SimHei"/>
              <a:cs typeface="SimHe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Application>WPS 演示</ap:Applicat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2025-02-17T18:22:33Z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wqlLaW5nc29mdCBQREYgdG8gV1BTIDExMA</vt:lpwstr>
  </property>
  <property fmtid="{D5CDD505-2E9C-101B-9397-08002B2CF9AE}" pid="3" name="Created">
    <vt:filetime>2025-04-23T08:50:39</vt:filetime>
  </property>
</Properties>
</file>