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7" Type="http://schemas.openxmlformats.org/officeDocument/2006/relationships/tableStyles" Target="tableStyles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2"/>
          <p:cNvSpPr/>
          <p:nvPr/>
        </p:nvSpPr>
        <p:spPr>
          <a:xfrm>
            <a:off x="443585" y="1606296"/>
            <a:ext cx="8183880" cy="2580132"/>
          </a:xfrm>
          <a:prstGeom prst="rect">
            <a:avLst/>
          </a:prstGeom>
          <a:solidFill>
            <a:srgbClr val="F2F2F2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" name="textbox 4"/>
          <p:cNvSpPr/>
          <p:nvPr/>
        </p:nvSpPr>
        <p:spPr>
          <a:xfrm>
            <a:off x="5818484" y="1889378"/>
            <a:ext cx="2421889" cy="177355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9053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67310" algn="l" rtl="0" eaLnBrk="0">
              <a:lnSpc>
                <a:spcPct val="95000"/>
              </a:lnSpc>
              <a:tabLst/>
            </a:pPr>
            <a:r>
              <a:rPr sz="1200" kern="0" spc="-20" dirty="0">
                <a:solidFill>
                  <a:srgbClr val="FF55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丰富</a:t>
            </a:r>
            <a:r>
              <a:rPr sz="1200" kern="0" spc="-20" dirty="0">
                <a:solidFill>
                  <a:srgbClr val="FF55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I/O</a:t>
            </a:r>
            <a:endParaRPr sz="1200" dirty="0">
              <a:latin typeface="Arial"/>
              <a:ea typeface="Arial"/>
              <a:cs typeface="Arial"/>
            </a:endParaRPr>
          </a:p>
          <a:p>
            <a:pPr marL="44450" algn="l" rtl="0" eaLnBrk="0">
              <a:lnSpc>
                <a:spcPts val="1404"/>
              </a:lnSpc>
              <a:spcBef>
                <a:spcPts val="237"/>
              </a:spcBef>
              <a:tabLst/>
            </a:pP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5*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Intel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千兆网口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,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4*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USB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3.0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，</a:t>
            </a:r>
            <a:endParaRPr sz="1000" dirty="0">
              <a:latin typeface="SimSun"/>
              <a:ea typeface="SimSun"/>
              <a:cs typeface="SimSun"/>
            </a:endParaRPr>
          </a:p>
          <a:p>
            <a:pPr marL="40640" algn="l" rtl="0" eaLnBrk="0">
              <a:lnSpc>
                <a:spcPct val="86000"/>
              </a:lnSpc>
              <a:spcBef>
                <a:spcPts val="70"/>
              </a:spcBef>
              <a:tabLst/>
            </a:pP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4*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USB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2.0,6*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COM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,1*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HDMI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,1*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VGA</a:t>
            </a: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33019" algn="l" rtl="0" eaLnBrk="0">
              <a:lnSpc>
                <a:spcPct val="96000"/>
              </a:lnSpc>
              <a:spcBef>
                <a:spcPts val="370"/>
              </a:spcBef>
              <a:tabLst/>
            </a:pPr>
            <a:r>
              <a:rPr sz="1200" kern="0" spc="-10" dirty="0">
                <a:solidFill>
                  <a:srgbClr val="FF55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AI-BOX低功耗运算</a:t>
            </a:r>
            <a:endParaRPr sz="1200" dirty="0">
              <a:latin typeface="SimHei"/>
              <a:ea typeface="SimHei"/>
              <a:cs typeface="SimHei"/>
            </a:endParaRPr>
          </a:p>
          <a:p>
            <a:pPr algn="l" rtl="0" eaLnBrk="0">
              <a:lnSpc>
                <a:spcPct val="115000"/>
              </a:lnSpc>
              <a:tabLst/>
            </a:pPr>
            <a:endParaRPr sz="3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139000"/>
              </a:lnSpc>
              <a:spcBef>
                <a:spcPts val="3"/>
              </a:spcBef>
              <a:tabLst/>
            </a:pP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英特尔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6-9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代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Core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,多串口多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USB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,支持双屏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显示,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适合人工智能控制终端</a:t>
            </a:r>
            <a:endParaRPr sz="1000" dirty="0">
              <a:latin typeface="SimHei"/>
              <a:ea typeface="SimHei"/>
              <a:cs typeface="SimHei"/>
            </a:endParaRPr>
          </a:p>
        </p:txBody>
      </p:sp>
      <p:sp>
        <p:nvSpPr>
          <p:cNvPr id="6" name="textbox 6"/>
          <p:cNvSpPr/>
          <p:nvPr/>
        </p:nvSpPr>
        <p:spPr>
          <a:xfrm>
            <a:off x="2790126" y="1895525"/>
            <a:ext cx="2289175" cy="178053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86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6000"/>
              </a:lnSpc>
              <a:tabLst/>
            </a:pPr>
            <a:r>
              <a:rPr sz="1200" kern="0" spc="-20" dirty="0">
                <a:solidFill>
                  <a:srgbClr val="E94A16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低功耗</a:t>
            </a:r>
            <a:endParaRPr sz="1200" dirty="0">
              <a:latin typeface="SimHei"/>
              <a:ea typeface="SimHei"/>
              <a:cs typeface="SimHei"/>
            </a:endParaRPr>
          </a:p>
          <a:p>
            <a:pPr marL="16509" algn="l" rtl="0" eaLnBrk="0">
              <a:lnSpc>
                <a:spcPct val="131000"/>
              </a:lnSpc>
              <a:spcBef>
                <a:spcPts val="105"/>
              </a:spcBef>
              <a:tabLst/>
            </a:pP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采用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Intel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® 6/7/8/9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代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Core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/i5/i7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处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    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理器</a:t>
            </a:r>
            <a:endParaRPr sz="1000" dirty="0">
              <a:latin typeface="SimHei"/>
              <a:ea typeface="SimHei"/>
              <a:cs typeface="SimHei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7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7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8415" algn="l" rtl="0" eaLnBrk="0">
              <a:lnSpc>
                <a:spcPct val="95000"/>
              </a:lnSpc>
              <a:spcBef>
                <a:spcPts val="371"/>
              </a:spcBef>
              <a:tabLst/>
            </a:pPr>
            <a:r>
              <a:rPr sz="1200" kern="0" spc="-20" dirty="0">
                <a:solidFill>
                  <a:srgbClr val="FF55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丰富显示</a:t>
            </a:r>
            <a:endParaRPr sz="1200" dirty="0">
              <a:latin typeface="SimHei"/>
              <a:ea typeface="SimHei"/>
              <a:cs typeface="SimHei"/>
            </a:endParaRPr>
          </a:p>
          <a:p>
            <a:pPr marL="17145" algn="l" rtl="0" eaLnBrk="0">
              <a:lnSpc>
                <a:spcPct val="134000"/>
              </a:lnSpc>
              <a:spcBef>
                <a:spcPts val="30"/>
              </a:spcBef>
              <a:tabLst/>
            </a:pP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HDMI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: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最大分辩率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4096*2160@3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0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Hz  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VGA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: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最大分辨率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1920X1080@60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Hz</a:t>
            </a:r>
            <a:endParaRPr sz="1000" dirty="0">
              <a:latin typeface="Arial"/>
              <a:ea typeface="Arial"/>
              <a:cs typeface="Arial"/>
            </a:endParaRPr>
          </a:p>
        </p:txBody>
      </p:sp>
      <p:sp>
        <p:nvSpPr>
          <p:cNvPr id="8" name="textbox 8"/>
          <p:cNvSpPr/>
          <p:nvPr/>
        </p:nvSpPr>
        <p:spPr>
          <a:xfrm>
            <a:off x="432099" y="826161"/>
            <a:ext cx="4490720" cy="49339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121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6000"/>
              </a:lnSpc>
              <a:tabLst/>
            </a:pPr>
            <a:r>
              <a:rPr sz="3200" kern="0" spc="-10" dirty="0">
                <a:solidFill>
                  <a:srgbClr val="E94A16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机器视觉计算平台AI-BOX</a:t>
            </a:r>
            <a:endParaRPr sz="3200" dirty="0">
              <a:latin typeface="SimHei"/>
              <a:ea typeface="SimHei"/>
              <a:cs typeface="SimHei"/>
            </a:endParaRPr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08012" y="3069827"/>
            <a:ext cx="1643883" cy="1004094"/>
          </a:xfrm>
          <a:prstGeom prst="rect">
            <a:avLst/>
          </a:prstGeom>
        </p:spPr>
      </p:pic>
      <p:sp>
        <p:nvSpPr>
          <p:cNvPr id="12" name="rect 12"/>
          <p:cNvSpPr/>
          <p:nvPr/>
        </p:nvSpPr>
        <p:spPr>
          <a:xfrm>
            <a:off x="405384" y="376428"/>
            <a:ext cx="7127747" cy="179831"/>
          </a:xfrm>
          <a:prstGeom prst="rect">
            <a:avLst/>
          </a:prstGeom>
          <a:solidFill>
            <a:srgbClr val="E94A1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369275" y="3014447"/>
            <a:ext cx="392146" cy="355095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382217" y="1905346"/>
            <a:ext cx="390089" cy="352316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5385669" y="3010588"/>
            <a:ext cx="382659" cy="345698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2394291" y="1906848"/>
            <a:ext cx="340955" cy="3491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38185" y="17633"/>
            <a:ext cx="9105813" cy="5125866"/>
          </a:xfrm>
          <a:prstGeom prst="rect">
            <a:avLst/>
          </a:prstGeom>
        </p:spPr>
      </p:pic>
      <p:sp>
        <p:nvSpPr>
          <p:cNvPr id="24" name="textbox 24"/>
          <p:cNvSpPr/>
          <p:nvPr/>
        </p:nvSpPr>
        <p:spPr>
          <a:xfrm>
            <a:off x="1344462" y="1980829"/>
            <a:ext cx="4071620" cy="24860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762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7779" algn="l" rtl="0" eaLnBrk="0">
              <a:lnSpc>
                <a:spcPct val="95000"/>
              </a:lnSpc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mm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：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256x237.6x157.6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（长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x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宽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x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高）</a:t>
            </a:r>
            <a:endParaRPr sz="900" dirty="0">
              <a:latin typeface="SimHei"/>
              <a:ea typeface="SimHei"/>
              <a:cs typeface="SimHei"/>
            </a:endParaRPr>
          </a:p>
          <a:p>
            <a:pPr marL="17779" algn="l" rtl="0" eaLnBrk="0">
              <a:lnSpc>
                <a:spcPts val="1228"/>
              </a:lnSpc>
              <a:spcBef>
                <a:spcPts val="1197"/>
              </a:spcBef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采用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Intel® 6/7/8/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9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代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Core i3/i5/i7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处理器</a:t>
            </a:r>
            <a:endParaRPr sz="900" dirty="0">
              <a:latin typeface="SimHei"/>
              <a:ea typeface="SimHei"/>
              <a:cs typeface="SimHei"/>
            </a:endParaRPr>
          </a:p>
          <a:p>
            <a:pPr marL="3592195" algn="l" rtl="0" eaLnBrk="0">
              <a:lnSpc>
                <a:spcPts val="1257"/>
              </a:lnSpc>
              <a:spcBef>
                <a:spcPts val="281"/>
              </a:spcBef>
              <a:tabLst/>
            </a:pPr>
            <a:r>
              <a:rPr sz="1000" kern="0" spc="-1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7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/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</a:t>
            </a:r>
            <a:r>
              <a:rPr sz="10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接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口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12700" algn="l" rtl="0" eaLnBrk="0">
              <a:lnSpc>
                <a:spcPct val="92000"/>
              </a:lnSpc>
              <a:spcBef>
                <a:spcPts val="340"/>
              </a:spcBef>
              <a:tabLst/>
            </a:pPr>
            <a:r>
              <a:rPr sz="1400" kern="0" spc="3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800" kern="0" spc="30" baseline="325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500" kern="0" spc="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1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nte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7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⑧</a:t>
            </a:r>
            <a:r>
              <a:rPr sz="700" kern="0" spc="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 </a:t>
            </a:r>
            <a:r>
              <a:rPr sz="10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G</a:t>
            </a: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b</a:t>
            </a:r>
            <a:r>
              <a:rPr sz="11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ps</a:t>
            </a:r>
            <a:r>
              <a:rPr sz="1100" kern="0" spc="2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PC</a:t>
            </a:r>
            <a:r>
              <a:rPr sz="10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1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100" kern="0" spc="2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1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</a:t>
            </a:r>
            <a:r>
              <a:rPr sz="11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ernet</a:t>
            </a:r>
            <a:r>
              <a:rPr sz="1100" kern="0" spc="1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11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ontro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ll</a:t>
            </a:r>
            <a:r>
              <a:rPr sz="11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er</a:t>
            </a:r>
            <a:r>
              <a:rPr sz="1100" kern="0" spc="-1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300" kern="0" spc="-30" baseline="-400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8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0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</a:t>
            </a:r>
            <a:r>
              <a:rPr sz="8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J</a:t>
            </a:r>
            <a:r>
              <a:rPr sz="8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45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31115" algn="l" rtl="0" eaLnBrk="0">
              <a:lnSpc>
                <a:spcPts val="1643"/>
              </a:lnSpc>
              <a:spcBef>
                <a:spcPts val="9"/>
              </a:spcBef>
              <a:tabLst/>
            </a:pP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DR</a:t>
            </a:r>
            <a:r>
              <a:rPr sz="900" kern="0" spc="-1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4</a:t>
            </a:r>
            <a:r>
              <a:rPr sz="800" kern="0" spc="-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5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-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3200 </a:t>
            </a:r>
            <a:r>
              <a:rPr sz="1200" kern="0" spc="0" baseline="-10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1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700" kern="0" spc="0" baseline="44529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400" kern="0" spc="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SO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4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-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DIM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M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200" kern="0" spc="-10" baseline="-10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u</a:t>
            </a:r>
            <a:r>
              <a:rPr sz="10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</a:t>
            </a:r>
            <a:r>
              <a:rPr sz="1000" kern="0" spc="1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to</a:t>
            </a:r>
            <a:r>
              <a:rPr sz="1000" kern="0" spc="2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300" kern="0" spc="-10" baseline="-10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64</a:t>
            </a: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GB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20320" algn="l" rtl="0" eaLnBrk="0">
              <a:lnSpc>
                <a:spcPts val="1086"/>
              </a:lnSpc>
              <a:spcBef>
                <a:spcPts val="682"/>
              </a:spcBef>
              <a:tabLst/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1*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HDMI</a:t>
            </a:r>
            <a:r>
              <a:rPr sz="900" kern="0" spc="-1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900" kern="0" spc="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900" kern="0" spc="-1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VGA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900" kern="0" spc="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支持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双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屏异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显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27940" algn="l" rtl="0" eaLnBrk="0">
              <a:lnSpc>
                <a:spcPts val="1094"/>
              </a:lnSpc>
              <a:spcBef>
                <a:spcPts val="1292"/>
              </a:spcBef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提供1*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M</a:t>
            </a: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SATA  2*</a:t>
            </a:r>
            <a:r>
              <a:rPr sz="900" kern="0" spc="-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SATA                             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                        散热方式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3557904" algn="l" rtl="0" eaLnBrk="0">
              <a:lnSpc>
                <a:spcPct val="97000"/>
              </a:lnSpc>
              <a:spcBef>
                <a:spcPts val="555"/>
              </a:spcBef>
              <a:tabLst/>
            </a:pP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安装方式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20320" algn="l" rtl="0" eaLnBrk="0">
              <a:lnSpc>
                <a:spcPct val="90000"/>
              </a:lnSpc>
              <a:spcBef>
                <a:spcPts val="493"/>
              </a:spcBef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1*Mini-PCIe                              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                                 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工作温</a:t>
            </a:r>
            <a:r>
              <a:rPr sz="1000" kern="0" spc="-1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度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20320" algn="l" rtl="0" eaLnBrk="0">
              <a:lnSpc>
                <a:spcPts val="1451"/>
              </a:lnSpc>
              <a:spcBef>
                <a:spcPts val="535"/>
              </a:spcBef>
              <a:tabLst/>
            </a:pPr>
            <a:r>
              <a:rPr sz="1300" kern="0" spc="20" baseline="471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1*</a:t>
            </a:r>
            <a:r>
              <a:rPr sz="1300" kern="0" spc="0" baseline="471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mSATA</a:t>
            </a:r>
            <a:r>
              <a:rPr sz="1300" kern="0" spc="20" baseline="471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+3G/4G,</a:t>
            </a:r>
            <a:r>
              <a:rPr sz="8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300" kern="0" spc="0" baseline="471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Wifi</a:t>
            </a:r>
            <a:r>
              <a:rPr sz="8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300" kern="0" spc="0" baseline="471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optional</a:t>
            </a:r>
            <a:r>
              <a:rPr sz="8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                                </a:t>
            </a:r>
            <a:r>
              <a:rPr sz="1500" kern="0" spc="10" baseline="28393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工作湿度</a:t>
            </a:r>
            <a:endParaRPr sz="1500" baseline="28393" dirty="0">
              <a:latin typeface="Microsoft YaHei"/>
              <a:ea typeface="Microsoft YaHei"/>
              <a:cs typeface="Microsoft YaHei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600" dirty="0">
              <a:latin typeface="Arial"/>
              <a:ea typeface="Arial"/>
              <a:cs typeface="Arial"/>
            </a:endParaRPr>
          </a:p>
          <a:p>
            <a:pPr marL="3663315" algn="l" rtl="0" eaLnBrk="0">
              <a:lnSpc>
                <a:spcPct val="97000"/>
              </a:lnSpc>
              <a:spcBef>
                <a:spcPts val="5"/>
              </a:spcBef>
              <a:tabLst/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电源</a:t>
            </a:r>
            <a:endParaRPr sz="9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26" name="textbox 26"/>
          <p:cNvSpPr/>
          <p:nvPr/>
        </p:nvSpPr>
        <p:spPr>
          <a:xfrm>
            <a:off x="5700636" y="1375423"/>
            <a:ext cx="2553335" cy="31178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95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34925" algn="l" rtl="0" eaLnBrk="0">
              <a:lnSpc>
                <a:spcPct val="100000"/>
              </a:lnSpc>
              <a:tabLst/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AMI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U</a:t>
            </a:r>
            <a:r>
              <a:rPr sz="1000" kern="0" spc="-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EF I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B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IO</a:t>
            </a:r>
            <a:r>
              <a:rPr sz="10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26669" algn="l" rtl="0" eaLnBrk="0">
              <a:lnSpc>
                <a:spcPts val="1307"/>
              </a:lnSpc>
              <a:spcBef>
                <a:spcPts val="355"/>
              </a:spcBef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W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ows</a:t>
            </a:r>
            <a:r>
              <a:rPr sz="10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7</a:t>
            </a:r>
            <a:r>
              <a:rPr sz="1200" kern="0" spc="0" baseline="485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W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ows</a:t>
            </a:r>
            <a:r>
              <a:rPr sz="1000" kern="0" spc="-1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10</a:t>
            </a:r>
            <a:r>
              <a:rPr sz="1200" kern="0" spc="0" baseline="485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W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ows</a:t>
            </a:r>
            <a:r>
              <a:rPr sz="1000" kern="0" spc="-1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11</a:t>
            </a:r>
            <a:r>
              <a:rPr sz="1200" kern="0" spc="0" baseline="485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nux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26034" indent="3175" algn="l" rtl="0" eaLnBrk="0">
              <a:lnSpc>
                <a:spcPct val="98000"/>
              </a:lnSpc>
              <a:spcBef>
                <a:spcPts val="619"/>
              </a:spcBef>
              <a:tabLst/>
            </a:pPr>
            <a:r>
              <a:rPr sz="1000" kern="0" spc="-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LAN</a:t>
            </a:r>
            <a:r>
              <a:rPr sz="10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网 </a:t>
            </a:r>
            <a:r>
              <a:rPr sz="1500" kern="0" spc="-90" baseline="-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口</a:t>
            </a:r>
            <a:r>
              <a:rPr sz="900" kern="0" spc="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：</a:t>
            </a:r>
            <a:r>
              <a:rPr sz="1400" kern="0" spc="-9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800" kern="0" spc="50" baseline="325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5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nte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7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⑧ 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G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b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ps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100" kern="0" spc="2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ernet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ontro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ll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er</a:t>
            </a:r>
            <a:r>
              <a:rPr sz="1100" kern="0" spc="-1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200" kern="0" spc="-20" baseline="-43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</a:t>
            </a:r>
            <a:r>
              <a:rPr sz="8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J</a:t>
            </a:r>
            <a:r>
              <a:rPr sz="8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45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22225" indent="4444" algn="l" rtl="0" eaLnBrk="0">
              <a:lnSpc>
                <a:spcPct val="100000"/>
              </a:lnSpc>
              <a:spcBef>
                <a:spcPts val="594"/>
              </a:spcBef>
              <a:tabLst/>
            </a:pPr>
            <a:r>
              <a:rPr sz="1500" kern="0" spc="0" baseline="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COM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: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kern="0" spc="10" baseline="3906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5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RS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232,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2</a:t>
            </a:r>
            <a:r>
              <a:rPr sz="800" kern="0" spc="0" baseline="3906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5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TTL,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kern="0" spc="0" baseline="3906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5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RS232/RS485/       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RS422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33019" algn="l" rtl="0" eaLnBrk="0">
              <a:lnSpc>
                <a:spcPct val="70000"/>
              </a:lnSpc>
              <a:spcBef>
                <a:spcPts val="310"/>
              </a:spcBef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USB:4*USB3.0,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4*USB2.0</a:t>
            </a:r>
            <a:endParaRPr sz="900" dirty="0">
              <a:latin typeface="Arial"/>
              <a:ea typeface="Arial"/>
              <a:cs typeface="Arial"/>
            </a:endParaRPr>
          </a:p>
          <a:p>
            <a:pPr marL="20954" indent="5714" algn="l" rtl="0" eaLnBrk="0">
              <a:lnSpc>
                <a:spcPct val="84000"/>
              </a:lnSpc>
              <a:spcBef>
                <a:spcPts val="16"/>
              </a:spcBef>
              <a:tabLst/>
            </a:pPr>
            <a:r>
              <a:rPr sz="1500" kern="0" spc="-4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音</a:t>
            </a:r>
            <a:r>
              <a:rPr sz="1400" kern="0" spc="-4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频</a:t>
            </a: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：</a:t>
            </a:r>
            <a:r>
              <a:rPr sz="10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</a:t>
            </a:r>
            <a:r>
              <a:rPr sz="11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ea</a:t>
            </a: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1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te</a:t>
            </a: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k</a:t>
            </a:r>
            <a:r>
              <a:rPr sz="7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⑧</a:t>
            </a:r>
            <a:r>
              <a:rPr sz="7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-4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-4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.</a:t>
            </a:r>
            <a:r>
              <a:rPr sz="1400" kern="0" spc="-5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900" kern="0" spc="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1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</a:t>
            </a:r>
            <a:r>
              <a:rPr sz="11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anne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0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HDA</a:t>
            </a:r>
            <a:r>
              <a:rPr sz="1000" kern="0" spc="2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11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</a:t>
            </a: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11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ec</a:t>
            </a:r>
            <a:r>
              <a:rPr sz="1100" kern="0" spc="-1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300" kern="0" spc="-60" baseline="-400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700" kern="0" spc="-80" baseline="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w</a:t>
            </a:r>
            <a:r>
              <a:rPr sz="1400" kern="0" spc="-80" baseline="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700" kern="0" spc="-80" baseline="306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</a:t>
            </a:r>
            <a:r>
              <a:rPr sz="1400" kern="0" spc="-80" baseline="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0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MIC</a:t>
            </a:r>
            <a:r>
              <a:rPr sz="1100" kern="0" spc="-20" baseline="473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/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400" kern="0" spc="-20" baseline="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ne</a:t>
            </a:r>
            <a:r>
              <a:rPr sz="800" kern="0" spc="-20" baseline="-19533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-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out  an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0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A</a:t>
            </a:r>
            <a:r>
              <a:rPr sz="11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m</a:t>
            </a:r>
            <a:r>
              <a:rPr sz="1100" kern="0" spc="-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1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</a:t>
            </a:r>
            <a:r>
              <a:rPr sz="1500" kern="0" spc="-6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400" kern="0" spc="-6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f</a:t>
            </a:r>
            <a:r>
              <a:rPr sz="1400" kern="0" spc="-6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1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1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</a:t>
            </a:r>
            <a:endParaRPr sz="1100" dirty="0">
              <a:latin typeface="Microsoft YaHei"/>
              <a:ea typeface="Microsoft YaHei"/>
              <a:cs typeface="Microsoft YaHei"/>
            </a:endParaRPr>
          </a:p>
          <a:p>
            <a:pPr marL="12700" algn="l" rtl="0" eaLnBrk="0">
              <a:lnSpc>
                <a:spcPct val="81000"/>
              </a:lnSpc>
              <a:spcBef>
                <a:spcPts val="309"/>
              </a:spcBef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8*Programmable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GPIO</a:t>
            </a:r>
            <a:endParaRPr sz="9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84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55880" algn="l" rtl="0" eaLnBrk="0">
              <a:lnSpc>
                <a:spcPct val="96000"/>
              </a:lnSpc>
              <a:spcBef>
                <a:spcPts val="276"/>
              </a:spcBef>
              <a:tabLst/>
            </a:pP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无风扇散热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47625" algn="l" rtl="0" eaLnBrk="0">
              <a:lnSpc>
                <a:spcPct val="97000"/>
              </a:lnSpc>
              <a:spcBef>
                <a:spcPts val="603"/>
              </a:spcBef>
              <a:tabLst/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嵌入式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或壁挂</a:t>
            </a:r>
            <a:r>
              <a:rPr sz="900" kern="0" spc="-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式安装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48894" algn="l" rtl="0" eaLnBrk="0">
              <a:lnSpc>
                <a:spcPts val="1279"/>
              </a:lnSpc>
              <a:spcBef>
                <a:spcPts val="439"/>
              </a:spcBef>
              <a:tabLst/>
            </a:pPr>
            <a:r>
              <a:rPr sz="4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-</a:t>
            </a:r>
            <a:r>
              <a:rPr sz="400" kern="0" spc="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℃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~</a:t>
            </a:r>
            <a:r>
              <a:rPr sz="8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7</a:t>
            </a:r>
            <a:r>
              <a:rPr sz="8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℃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57785" algn="l" rtl="0" eaLnBrk="0">
              <a:lnSpc>
                <a:spcPct val="84000"/>
              </a:lnSpc>
              <a:spcBef>
                <a:spcPts val="462"/>
              </a:spcBef>
              <a:tabLst/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10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%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～95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%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相对湿度 </a:t>
            </a:r>
            <a:r>
              <a:rPr sz="1700" kern="0" spc="10" baseline="-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，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无</a:t>
            </a:r>
            <a:r>
              <a:rPr sz="8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冷凝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algn="l" rtl="0" eaLnBrk="0">
              <a:lnSpc>
                <a:spcPct val="10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6434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43180" algn="l" rtl="0" eaLnBrk="0">
              <a:lnSpc>
                <a:spcPct val="93000"/>
              </a:lnSpc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输入电压：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 00 - 2 2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0 V~,4.0-1.5A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,50/60Hz</a:t>
            </a:r>
            <a:endParaRPr sz="900" dirty="0">
              <a:latin typeface="Arial"/>
              <a:ea typeface="Arial"/>
              <a:cs typeface="Arial"/>
            </a:endParaRPr>
          </a:p>
        </p:txBody>
      </p:sp>
      <p:sp>
        <p:nvSpPr>
          <p:cNvPr id="28" name="textbox 28"/>
          <p:cNvSpPr/>
          <p:nvPr/>
        </p:nvSpPr>
        <p:spPr>
          <a:xfrm>
            <a:off x="513573" y="1378429"/>
            <a:ext cx="610869" cy="269938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963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88264" algn="l" rtl="0" eaLnBrk="0">
              <a:lnSpc>
                <a:spcPct val="90000"/>
              </a:lnSpc>
              <a:tabLst/>
            </a:pPr>
            <a:r>
              <a:rPr sz="10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产品型号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86994" algn="l" rtl="0" eaLnBrk="0">
              <a:lnSpc>
                <a:spcPct val="97000"/>
              </a:lnSpc>
              <a:spcBef>
                <a:spcPts val="576"/>
              </a:spcBef>
              <a:tabLst/>
            </a:pP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产品颜</a:t>
            </a: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色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214629" algn="l" rtl="0" eaLnBrk="0">
              <a:lnSpc>
                <a:spcPct val="97000"/>
              </a:lnSpc>
              <a:spcBef>
                <a:spcPts val="622"/>
              </a:spcBef>
              <a:tabLst/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材质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algn="r" rtl="0" eaLnBrk="0">
              <a:lnSpc>
                <a:spcPct val="98000"/>
              </a:lnSpc>
              <a:spcBef>
                <a:spcPts val="243"/>
              </a:spcBef>
              <a:tabLst/>
            </a:pP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产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品</a:t>
            </a: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尺寸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144779" algn="l" rtl="0" eaLnBrk="0">
              <a:lnSpc>
                <a:spcPct val="96000"/>
              </a:lnSpc>
              <a:spcBef>
                <a:spcPts val="1443"/>
              </a:spcBef>
              <a:tabLst/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处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理器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algn="l" rtl="0" eaLnBrk="0">
              <a:lnSpc>
                <a:spcPct val="15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06375" algn="l" rtl="0" eaLnBrk="0">
              <a:lnSpc>
                <a:spcPct val="82000"/>
              </a:lnSpc>
              <a:spcBef>
                <a:spcPts val="304"/>
              </a:spcBef>
              <a:tabLst/>
            </a:pP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网</a:t>
            </a:r>
            <a:r>
              <a:rPr sz="1000" kern="0" spc="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口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219075" algn="l" rtl="0" eaLnBrk="0">
              <a:lnSpc>
                <a:spcPts val="1540"/>
              </a:lnSpc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内存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12700" algn="l" rtl="0" eaLnBrk="0">
              <a:lnSpc>
                <a:spcPct val="88000"/>
              </a:lnSpc>
              <a:spcBef>
                <a:spcPts val="739"/>
              </a:spcBef>
              <a:tabLst/>
            </a:pP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显示功能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100964" algn="l" rtl="0" eaLnBrk="0">
              <a:lnSpc>
                <a:spcPts val="2465"/>
              </a:lnSpc>
              <a:tabLst/>
            </a:pPr>
            <a:r>
              <a:rPr sz="10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储存功能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5000"/>
              </a:lnSpc>
              <a:tabLst/>
            </a:pPr>
            <a:endParaRPr sz="2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99000"/>
              </a:lnSpc>
              <a:spcBef>
                <a:spcPts val="1"/>
              </a:spcBef>
              <a:tabLst/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扩展接 口</a:t>
            </a:r>
            <a:endParaRPr sz="9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30" name="textbox 30"/>
          <p:cNvSpPr/>
          <p:nvPr/>
        </p:nvSpPr>
        <p:spPr>
          <a:xfrm>
            <a:off x="435008" y="748719"/>
            <a:ext cx="1626235" cy="46418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69734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85000"/>
              </a:lnSpc>
              <a:tabLst/>
            </a:pPr>
            <a:r>
              <a:rPr sz="3400" kern="0" spc="-330" dirty="0">
                <a:solidFill>
                  <a:srgbClr val="E9471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产品规</a:t>
            </a:r>
            <a:r>
              <a:rPr sz="3400" kern="0" spc="-50" dirty="0">
                <a:solidFill>
                  <a:srgbClr val="E9471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格</a:t>
            </a:r>
            <a:endParaRPr sz="34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32" name="textbox 32"/>
          <p:cNvSpPr/>
          <p:nvPr/>
        </p:nvSpPr>
        <p:spPr>
          <a:xfrm>
            <a:off x="1352110" y="1403635"/>
            <a:ext cx="1150619" cy="5556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122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9844" algn="l" rtl="0" eaLnBrk="0">
              <a:lnSpc>
                <a:spcPct val="80000"/>
              </a:lnSpc>
              <a:tabLst/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LXHA-U31156</a:t>
            </a:r>
            <a:endParaRPr sz="9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128000"/>
              </a:lnSpc>
              <a:spcBef>
                <a:spcPts val="239"/>
              </a:spcBef>
              <a:tabLst/>
            </a:pPr>
            <a:r>
              <a:rPr sz="10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喷砂氧</a:t>
            </a:r>
            <a:r>
              <a:rPr sz="1000" kern="0" spc="-1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化 、黑</a:t>
            </a:r>
            <a:r>
              <a:rPr sz="1000" kern="0" spc="-1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色哑光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SGCC</a:t>
            </a:r>
            <a:r>
              <a:rPr sz="10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镀锌钢板机身</a:t>
            </a:r>
            <a:endParaRPr sz="10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34" name="textbox 34"/>
          <p:cNvSpPr/>
          <p:nvPr/>
        </p:nvSpPr>
        <p:spPr>
          <a:xfrm>
            <a:off x="4961735" y="1375980"/>
            <a:ext cx="325120" cy="37274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590" rIns="0" bIns="0"/>
          <a:lstStyle/>
          <a:p>
            <a:pPr marL="31750" indent="-19050" algn="l" rtl="0" eaLnBrk="0">
              <a:lnSpc>
                <a:spcPct val="124000"/>
              </a:lnSpc>
              <a:spcBef>
                <a:spcPts val="5"/>
              </a:spcBef>
              <a:tabLst/>
            </a:pP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BIOS</a:t>
            </a:r>
            <a:r>
              <a:rPr sz="10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系统</a:t>
            </a:r>
            <a:endParaRPr sz="900" dirty="0">
              <a:latin typeface="Microsoft YaHei"/>
              <a:ea typeface="Microsoft YaHei"/>
              <a:cs typeface="Microsoft Ya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95690" y="1432539"/>
            <a:ext cx="7955249" cy="2554008"/>
          </a:xfrm>
          <a:prstGeom prst="rect">
            <a:avLst/>
          </a:prstGeom>
        </p:spPr>
      </p:pic>
      <p:sp>
        <p:nvSpPr>
          <p:cNvPr id="38" name="rect 38"/>
          <p:cNvSpPr/>
          <p:nvPr/>
        </p:nvSpPr>
        <p:spPr>
          <a:xfrm>
            <a:off x="405384" y="376428"/>
            <a:ext cx="7127747" cy="179831"/>
          </a:xfrm>
          <a:prstGeom prst="rect">
            <a:avLst/>
          </a:prstGeom>
          <a:solidFill>
            <a:srgbClr val="E94A1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0" name="textbox 40"/>
          <p:cNvSpPr/>
          <p:nvPr/>
        </p:nvSpPr>
        <p:spPr>
          <a:xfrm>
            <a:off x="433727" y="702249"/>
            <a:ext cx="1639570" cy="4921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079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6000"/>
              </a:lnSpc>
              <a:tabLst/>
            </a:pPr>
            <a:r>
              <a:rPr sz="3200" kern="0" spc="-30" dirty="0">
                <a:solidFill>
                  <a:srgbClr val="E94A16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接口说明</a:t>
            </a:r>
            <a:endParaRPr sz="3200" dirty="0">
              <a:latin typeface="SimHei"/>
              <a:ea typeface="SimHei"/>
              <a:cs typeface="SimHe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301750" y="1339850"/>
            <a:ext cx="6396121" cy="3759199"/>
          </a:xfrm>
          <a:prstGeom prst="rect">
            <a:avLst/>
          </a:prstGeom>
        </p:spPr>
      </p:pic>
      <p:sp>
        <p:nvSpPr>
          <p:cNvPr id="44" name="rect 44"/>
          <p:cNvSpPr/>
          <p:nvPr/>
        </p:nvSpPr>
        <p:spPr>
          <a:xfrm>
            <a:off x="405384" y="376428"/>
            <a:ext cx="7127747" cy="179831"/>
          </a:xfrm>
          <a:prstGeom prst="rect">
            <a:avLst/>
          </a:prstGeom>
          <a:solidFill>
            <a:srgbClr val="E94A1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6" name="textbox 46"/>
          <p:cNvSpPr/>
          <p:nvPr/>
        </p:nvSpPr>
        <p:spPr>
          <a:xfrm>
            <a:off x="409035" y="812028"/>
            <a:ext cx="1640839" cy="4921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079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6000"/>
              </a:lnSpc>
              <a:tabLst/>
            </a:pPr>
            <a:r>
              <a:rPr sz="3200" kern="0" spc="-30" dirty="0">
                <a:solidFill>
                  <a:srgbClr val="FF55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整机尺寸</a:t>
            </a:r>
            <a:endParaRPr sz="3200" dirty="0">
              <a:latin typeface="SimHei"/>
              <a:ea typeface="SimHei"/>
              <a:cs typeface="Sim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WPS 演示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2025-02-13T11:37:24Z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2025-04-22T15:52:13</vt:filetime>
  </property>
</Properties>
</file>